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6" r:id="rId7"/>
    <p:sldId id="260" r:id="rId8"/>
    <p:sldId id="261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E5B2A-2AAE-4923-ABFD-DF4AF073FF28}">
          <p14:sldIdLst>
            <p14:sldId id="256"/>
            <p14:sldId id="257"/>
            <p14:sldId id="263"/>
            <p14:sldId id="258"/>
            <p14:sldId id="259"/>
            <p14:sldId id="266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Parallax Occlusion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Law Smith &amp; David </a:t>
            </a:r>
            <a:r>
              <a:rPr lang="en-US" dirty="0" err="1" smtClean="0"/>
              <a:t>Bocek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" y="396814"/>
            <a:ext cx="6029864" cy="6029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98" y="388191"/>
            <a:ext cx="6029864" cy="60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4379976"/>
            <a:ext cx="10820400" cy="2003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http://developer.amd.com/wordpress/media/2012/10/Dachsbacher-Tatarchuk-Prism_Parallax_Occlusion_Mapping_with_Accurate_Silhouette_Generation(SI3D07).</a:t>
            </a:r>
            <a:r>
              <a:rPr lang="en-US" dirty="0" smtClean="0"/>
              <a:t>pdf</a:t>
            </a:r>
          </a:p>
          <a:p>
            <a:r>
              <a:rPr lang="en-US" dirty="0"/>
              <a:t>http://ati.amd.com/developer/techreports/2006/I3D2006/Tatarchuk-POM-SI3D06.pdf</a:t>
            </a:r>
          </a:p>
        </p:txBody>
      </p:sp>
    </p:spTree>
    <p:extLst>
      <p:ext uri="{BB962C8B-B14F-4D97-AF65-F5344CB8AC3E}">
        <p14:creationId xmlns:p14="http://schemas.microsoft.com/office/powerpoint/2010/main" val="3050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1181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5648"/>
            <a:ext cx="10820400" cy="40241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Not enough speed / memory for 3d details</a:t>
            </a:r>
          </a:p>
          <a:p>
            <a:pPr lvl="1"/>
            <a:r>
              <a:rPr lang="en-US" sz="4000" dirty="0"/>
              <a:t>Large stone bricks</a:t>
            </a:r>
          </a:p>
          <a:p>
            <a:pPr lvl="1"/>
            <a:r>
              <a:rPr lang="en-US" sz="4000" dirty="0"/>
              <a:t>Stones / sand</a:t>
            </a:r>
          </a:p>
          <a:p>
            <a:pPr lvl="1"/>
            <a:r>
              <a:rPr lang="en-US" sz="4000" dirty="0"/>
              <a:t>Bullet holes / </a:t>
            </a:r>
            <a:r>
              <a:rPr lang="en-US" sz="4000" dirty="0" smtClean="0"/>
              <a:t>destruction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48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26045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01368"/>
            <a:ext cx="10820400" cy="4024125"/>
          </a:xfrm>
        </p:spPr>
        <p:txBody>
          <a:bodyPr/>
          <a:lstStyle/>
          <a:p>
            <a:r>
              <a:rPr lang="en-US" sz="4000" dirty="0"/>
              <a:t>Normal mapping fails at grazing angles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3" y="2745764"/>
            <a:ext cx="3959353" cy="37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Background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Parallax Occlusion Mapping (POM) [1]</a:t>
            </a:r>
          </a:p>
          <a:p>
            <a:r>
              <a:rPr lang="en-US" sz="4000" dirty="0" smtClean="0"/>
              <a:t>Ex: </a:t>
            </a:r>
            <a:r>
              <a:rPr lang="en-US" sz="4000" dirty="0" err="1" smtClean="0"/>
              <a:t>CryEngine</a:t>
            </a:r>
            <a:r>
              <a:rPr lang="en-US" sz="4000" dirty="0" smtClean="0"/>
              <a:t>, </a:t>
            </a:r>
            <a:r>
              <a:rPr lang="en-US" sz="4000" smtClean="0"/>
              <a:t>Unigine</a:t>
            </a:r>
            <a:r>
              <a:rPr lang="en-US" sz="4000" dirty="0" smtClean="0"/>
              <a:t> </a:t>
            </a:r>
            <a:r>
              <a:rPr lang="en-US" sz="4000" dirty="0" smtClean="0"/>
              <a:t>(Oculus Rift)</a:t>
            </a:r>
          </a:p>
          <a:p>
            <a:endParaRPr lang="en-US" sz="4000" dirty="0"/>
          </a:p>
          <a:p>
            <a:r>
              <a:rPr lang="en-US" sz="4000" dirty="0" smtClean="0"/>
              <a:t>Offset Textures on a plane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23560" y="6355844"/>
            <a:ext cx="2749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Dynamic </a:t>
            </a:r>
            <a:r>
              <a:rPr lang="en-US" sz="1200" dirty="0"/>
              <a:t>Parallax Occlusion Mapping with Approximate Soft Shadows - </a:t>
            </a:r>
            <a:r>
              <a:rPr lang="en-US" sz="1200" dirty="0" err="1"/>
              <a:t>Tatarchuk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56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Texturemap</a:t>
            </a:r>
            <a:r>
              <a:rPr lang="en-US" sz="3200" dirty="0" smtClean="0"/>
              <a:t> </a:t>
            </a:r>
            <a:r>
              <a:rPr lang="en-US" sz="3000" dirty="0" smtClean="0"/>
              <a:t>AND </a:t>
            </a:r>
            <a:r>
              <a:rPr lang="en-US" sz="3000" dirty="0" err="1" smtClean="0"/>
              <a:t>heightmap</a:t>
            </a:r>
            <a:endParaRPr lang="en-US" sz="3000" dirty="0" smtClean="0"/>
          </a:p>
          <a:p>
            <a:r>
              <a:rPr lang="en-US" sz="3200" dirty="0" smtClean="0"/>
              <a:t>Change ray to 2D tangent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63" y="3357113"/>
            <a:ext cx="3245043" cy="324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8" y="3357113"/>
            <a:ext cx="3245043" cy="3245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300345" y="4506538"/>
            <a:ext cx="3157267" cy="130690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34645"/>
            <a:ext cx="8610600" cy="1293028"/>
          </a:xfrm>
        </p:spPr>
        <p:txBody>
          <a:bodyPr/>
          <a:lstStyle/>
          <a:p>
            <a:r>
              <a:rPr lang="en-US" sz="5600" dirty="0" smtClean="0"/>
              <a:t>A</a:t>
            </a:r>
            <a:r>
              <a:rPr lang="en-US" dirty="0" smtClean="0"/>
              <a:t>pproach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19551" y="4325286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22708" y="3138694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20520" y="4193831"/>
            <a:ext cx="908610" cy="131455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120520" y="3000628"/>
            <a:ext cx="1173978" cy="132465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90155" y="4325465"/>
            <a:ext cx="1430366" cy="20879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00345" y="4157087"/>
            <a:ext cx="3140016" cy="282285"/>
          </a:xfrm>
          <a:prstGeom prst="rect">
            <a:avLst/>
          </a:prstGeom>
          <a:noFill/>
          <a:ln>
            <a:prstDash val="lgDash"/>
          </a:ln>
          <a:scene3d>
            <a:camera prst="isometricOffAxis1Right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40696" y="4047433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921646" y="6078972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04583" y="38627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104583" y="5888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4940696" y="4317830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0226173" y="2946777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796687" y="2946777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06212" y="31506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226173" y="260528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3145" y="1379167"/>
            <a:ext cx="7402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600" dirty="0"/>
              <a:t>H</a:t>
            </a:r>
            <a:r>
              <a:rPr lang="en-US" sz="2600" dirty="0" smtClean="0"/>
              <a:t>eight curve along the tangent direction</a:t>
            </a:r>
          </a:p>
          <a:p>
            <a:pPr marL="742950" lvl="1" indent="-285750">
              <a:buFontTx/>
              <a:buChar char="-"/>
            </a:pPr>
            <a:r>
              <a:rPr lang="en-US" sz="2600" dirty="0" smtClean="0"/>
              <a:t>From </a:t>
            </a:r>
            <a:r>
              <a:rPr lang="en-US" sz="2600" dirty="0" err="1" smtClean="0"/>
              <a:t>heightma</a:t>
            </a:r>
            <a:r>
              <a:rPr lang="en-US" sz="2600" dirty="0" err="1"/>
              <a:t>p</a:t>
            </a:r>
            <a:endParaRPr lang="en-US" sz="2600" dirty="0" smtClean="0"/>
          </a:p>
          <a:p>
            <a:pPr marL="742950" lvl="1" indent="-285750">
              <a:buFontTx/>
              <a:buChar char="-"/>
            </a:pPr>
            <a:r>
              <a:rPr lang="en-US" sz="2600" dirty="0" smtClean="0"/>
              <a:t>Where the mesh would be if it was there</a:t>
            </a:r>
          </a:p>
        </p:txBody>
      </p:sp>
    </p:spTree>
    <p:extLst>
      <p:ext uri="{BB962C8B-B14F-4D97-AF65-F5344CB8AC3E}">
        <p14:creationId xmlns:p14="http://schemas.microsoft.com/office/powerpoint/2010/main" val="40825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5" grpId="0" animBg="1"/>
      <p:bldP spid="20" grpId="0"/>
      <p:bldP spid="21" grpId="0"/>
      <p:bldP spid="22" grpId="0" animBg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0162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1291069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Discretize curve</a:t>
            </a:r>
          </a:p>
          <a:p>
            <a:r>
              <a:rPr lang="en-US" sz="3200" dirty="0" smtClean="0"/>
              <a:t>Adjust </a:t>
            </a:r>
            <a:r>
              <a:rPr lang="en-US" sz="3200" dirty="0"/>
              <a:t>(</a:t>
            </a:r>
            <a:r>
              <a:rPr lang="en-US" sz="3200" dirty="0" err="1"/>
              <a:t>u,v</a:t>
            </a:r>
            <a:r>
              <a:rPr lang="en-US" sz="3200" dirty="0"/>
              <a:t>) cords based on intersection</a:t>
            </a:r>
          </a:p>
          <a:p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4825" y="4120585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85775" y="6152124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68712" y="393591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68712" y="5961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504825" y="4390982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90302" y="3019929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60816" y="3019929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70341" y="32237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90302" y="267843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33" name="Straight Arrow Connector 32"/>
          <p:cNvCxnSpPr>
            <a:endCxn id="22" idx="2"/>
          </p:cNvCxnSpPr>
          <p:nvPr/>
        </p:nvCxnSpPr>
        <p:spPr>
          <a:xfrm flipH="1">
            <a:off x="2697856" y="3847381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Multiply 33"/>
          <p:cNvSpPr/>
          <p:nvPr/>
        </p:nvSpPr>
        <p:spPr>
          <a:xfrm>
            <a:off x="4132009" y="3980268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06768" y="5184083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Desired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38" name="Curved Connector 37"/>
          <p:cNvCxnSpPr/>
          <p:nvPr/>
        </p:nvCxnSpPr>
        <p:spPr>
          <a:xfrm rot="16200000" flipV="1">
            <a:off x="4282958" y="4310533"/>
            <a:ext cx="794610" cy="71833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697856" y="4144388"/>
            <a:ext cx="0" cy="15000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ultiply 44"/>
          <p:cNvSpPr/>
          <p:nvPr/>
        </p:nvSpPr>
        <p:spPr>
          <a:xfrm>
            <a:off x="2565764" y="3987050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/>
          <p:cNvCxnSpPr/>
          <p:nvPr/>
        </p:nvCxnSpPr>
        <p:spPr>
          <a:xfrm rot="5400000" flipH="1" flipV="1">
            <a:off x="1700139" y="4299051"/>
            <a:ext cx="912212" cy="79133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03547" y="512704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Hit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9" name="Left Arrow 48"/>
          <p:cNvSpPr/>
          <p:nvPr/>
        </p:nvSpPr>
        <p:spPr>
          <a:xfrm>
            <a:off x="2685360" y="3254544"/>
            <a:ext cx="1562789" cy="70808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  <p:sp>
        <p:nvSpPr>
          <p:cNvPr id="50" name="Left Arrow 49"/>
          <p:cNvSpPr/>
          <p:nvPr/>
        </p:nvSpPr>
        <p:spPr>
          <a:xfrm rot="21175486">
            <a:off x="8934683" y="4137430"/>
            <a:ext cx="1147150" cy="606496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/>
      <p:bldP spid="20" grpId="0"/>
      <p:bldP spid="22" grpId="0" animBg="1"/>
      <p:bldP spid="28" grpId="0"/>
      <p:bldP spid="29" grpId="0"/>
      <p:bldP spid="34" grpId="0" animBg="1"/>
      <p:bldP spid="35" grpId="0"/>
      <p:bldP spid="45" grpId="0" animBg="1"/>
      <p:bldP spid="48" grpId="0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306064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79" y="1634237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Cast ray to lights for shadows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686050" y="4145523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667000" y="6177062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86765" y="39608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65392" y="59923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686050" y="4415920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71527" y="3044867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42041" y="3044867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51566" y="32487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71527" y="270337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3" name="Straight Arrow Connector 12"/>
          <p:cNvCxnSpPr>
            <a:endCxn id="8" idx="2"/>
          </p:cNvCxnSpPr>
          <p:nvPr/>
        </p:nvCxnSpPr>
        <p:spPr>
          <a:xfrm flipH="1">
            <a:off x="4879081" y="3872319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738763" y="5518491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41" y="3159310"/>
            <a:ext cx="533431" cy="8015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875" y="2251259"/>
            <a:ext cx="533431" cy="80154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863373" y="3247324"/>
            <a:ext cx="384960" cy="2337192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855068" y="3872319"/>
            <a:ext cx="4110324" cy="1712198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ultiply 30"/>
          <p:cNvSpPr/>
          <p:nvPr/>
        </p:nvSpPr>
        <p:spPr>
          <a:xfrm>
            <a:off x="6631959" y="4664224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55" y="3023906"/>
            <a:ext cx="990858" cy="10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2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  <p:bldP spid="11" grpId="0"/>
      <p:bldP spid="12" grpId="0"/>
      <p:bldP spid="22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5" y="202362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27" y="1815501"/>
            <a:ext cx="4772924" cy="4772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240" y="5296619"/>
            <a:ext cx="4499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Standard Texture Mapping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0427" y="911525"/>
            <a:ext cx="47420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Parallax Occlusion Mapping</a:t>
            </a:r>
          </a:p>
        </p:txBody>
      </p:sp>
    </p:spTree>
    <p:extLst>
      <p:ext uri="{BB962C8B-B14F-4D97-AF65-F5344CB8AC3E}">
        <p14:creationId xmlns:p14="http://schemas.microsoft.com/office/powerpoint/2010/main" val="332117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149</TotalTime>
  <Words>155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Parallax Occlusion Mapping</vt:lpstr>
      <vt:lpstr>Problem</vt:lpstr>
      <vt:lpstr>Problem</vt:lpstr>
      <vt:lpstr>Background</vt:lpstr>
      <vt:lpstr>Approach</vt:lpstr>
      <vt:lpstr>Approach</vt:lpstr>
      <vt:lpstr>Approach</vt:lpstr>
      <vt:lpstr>Approach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 Occlusion mapping</dc:title>
  <dc:creator>David</dc:creator>
  <cp:lastModifiedBy>David</cp:lastModifiedBy>
  <cp:revision>99</cp:revision>
  <dcterms:created xsi:type="dcterms:W3CDTF">2013-12-05T04:06:01Z</dcterms:created>
  <dcterms:modified xsi:type="dcterms:W3CDTF">2013-12-05T19:39:11Z</dcterms:modified>
</cp:coreProperties>
</file>